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5" r:id="rId3"/>
    <p:sldId id="389" r:id="rId4"/>
    <p:sldId id="364" r:id="rId5"/>
    <p:sldId id="398" r:id="rId6"/>
    <p:sldId id="399" r:id="rId7"/>
    <p:sldId id="400" r:id="rId8"/>
    <p:sldId id="401" r:id="rId9"/>
    <p:sldId id="402" r:id="rId10"/>
    <p:sldId id="392" r:id="rId11"/>
    <p:sldId id="405" r:id="rId12"/>
    <p:sldId id="406" r:id="rId13"/>
    <p:sldId id="407" r:id="rId14"/>
    <p:sldId id="409" r:id="rId15"/>
    <p:sldId id="366" r:id="rId16"/>
    <p:sldId id="365" r:id="rId17"/>
    <p:sldId id="408" r:id="rId18"/>
    <p:sldId id="308" r:id="rId19"/>
    <p:sldId id="342" r:id="rId20"/>
    <p:sldId id="404" r:id="rId21"/>
    <p:sldId id="403" r:id="rId22"/>
    <p:sldId id="391" r:id="rId23"/>
    <p:sldId id="388" r:id="rId24"/>
    <p:sldId id="360" r:id="rId25"/>
    <p:sldId id="362" r:id="rId26"/>
    <p:sldId id="356" r:id="rId27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91984" autoAdjust="0"/>
  </p:normalViewPr>
  <p:slideViewPr>
    <p:cSldViewPr>
      <p:cViewPr varScale="1">
        <p:scale>
          <a:sx n="90" d="100"/>
          <a:sy n="90" d="100"/>
        </p:scale>
        <p:origin x="-13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61195138-101D-4257-A725-21A6A328D09A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D815F126-D0BB-4ABD-8E98-C894FC61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22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l">
              <a:defRPr sz="1200"/>
            </a:lvl1pPr>
          </a:lstStyle>
          <a:p>
            <a:r>
              <a:rPr lang="en-US" smtClean="0"/>
              <a:t>FPGA Tour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4" y="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/>
          <a:lstStyle>
            <a:lvl1pPr algn="r">
              <a:defRPr sz="1200"/>
            </a:lvl1pPr>
          </a:lstStyle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8" tIns="47108" rIns="94218" bIns="471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18" tIns="47108" rIns="94218" bIns="4710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l">
              <a:defRPr sz="1200"/>
            </a:lvl1pPr>
          </a:lstStyle>
          <a:p>
            <a:r>
              <a:rPr lang="en-US" smtClean="0"/>
              <a:t>Jim Brakefield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4" y="6746120"/>
            <a:ext cx="4068339" cy="355124"/>
          </a:xfrm>
          <a:prstGeom prst="rect">
            <a:avLst/>
          </a:prstGeom>
        </p:spPr>
        <p:txBody>
          <a:bodyPr vert="horz" lIns="94218" tIns="47108" rIns="94218" bIns="47108" rtlCol="0" anchor="b"/>
          <a:lstStyle>
            <a:lvl1pPr algn="r">
              <a:defRPr sz="1200"/>
            </a:lvl1pPr>
          </a:lstStyle>
          <a:p>
            <a:fld id="{0E080357-2401-457E-B2E8-CE0541A88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58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beneater/comments/w447u3/created_a_random_maze_program_for_my_putey1_ttl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Tinker</a:t>
            </a:r>
            <a:r>
              <a:rPr lang="en-US" baseline="0" dirty="0" smtClean="0"/>
              <a:t> toy (or LEGO block) construction embodies the generation/design of abstract objects from simple uniform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BD7A887-0F23-4F6C-AD13-2DB238BEB562}" type="datetime1">
              <a:rPr lang="en-US" smtClean="0"/>
              <a:t>1/7/2023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4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</a:t>
            </a:r>
            <a:r>
              <a:rPr lang="en-US" dirty="0" err="1" smtClean="0"/>
              <a:t>Gowin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GW1NR-9 FPGA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8,640 LUTs, 2</a:t>
            </a:r>
            <a:r>
              <a:rPr lang="en-US" baseline="0" dirty="0" smtClean="0"/>
              <a:t> push buttons</a:t>
            </a:r>
            <a:r>
              <a:rPr lang="en-US" dirty="0" smtClean="0"/>
              <a:t>, 6 LEDs, HDMI connector, SD slot, DRAM, Two LCD connectors.</a:t>
            </a:r>
          </a:p>
          <a:p>
            <a:r>
              <a:rPr lang="en-US" dirty="0" smtClean="0"/>
              <a:t>Usually has unsoldered pins.  User to solder the</a:t>
            </a:r>
            <a:r>
              <a:rPr lang="en-US" baseline="0" dirty="0" smtClean="0"/>
              <a:t> pins needed for breadboard use.  Many other low cost DIP format FPGA boards available, just not as capable for the price.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https://www.tequipment.net/Digilent/Cmod-A7-15T/.  In above picture the jumper ends are not insulated, use ones with insulated ends.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Spreadsheet has several sources for each of the items: TBD: Use longer breadboard (as shown above).  TBD: Use two five position DIP switches.  Be sure to get jumpers with insulated ends.  Pricing for thirty kits for a classroom </a:t>
            </a:r>
            <a:r>
              <a:rPr lang="en-US" baseline="0" dirty="0" smtClean="0"/>
              <a:t>about $20 each plus </a:t>
            </a:r>
            <a:r>
              <a:rPr lang="en-US" baseline="0" dirty="0" smtClean="0"/>
              <a:t>shipping and taxes.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Using parts on hand.  </a:t>
            </a:r>
            <a:r>
              <a:rPr lang="en-US" baseline="0" dirty="0" err="1" smtClean="0"/>
              <a:t>Cmod</a:t>
            </a:r>
            <a:r>
              <a:rPr lang="en-US" baseline="0" dirty="0" smtClean="0"/>
              <a:t> A7-15T: https://www.tequipment.net/Digilent/Cmod-A7-15T/. 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preprogramming the board, students can get “instant</a:t>
            </a:r>
            <a:r>
              <a:rPr lang="en-US" baseline="0" dirty="0" smtClean="0"/>
              <a:t> gratification” on using logic gates, buttons and LEDs (will require </a:t>
            </a:r>
            <a:r>
              <a:rPr lang="en-US" baseline="0" smtClean="0"/>
              <a:t>male-male jumpers).  </a:t>
            </a:r>
            <a:r>
              <a:rPr lang="en-US" baseline="0" dirty="0" smtClean="0"/>
              <a:t>Using the display board comes later, again for instant gratification preprogram an example operation using the display board.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four main</a:t>
            </a:r>
            <a:r>
              <a:rPr lang="en-US" baseline="0" dirty="0" smtClean="0"/>
              <a:t> user visible components of an FPGA: LUTs, block RAM, D flip-flops and IO pins.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9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four main</a:t>
            </a:r>
            <a:r>
              <a:rPr lang="en-US" baseline="0" dirty="0" smtClean="0"/>
              <a:t> user visible components of an FPGA: LUTs, block RAM, D flip-flops and IO pins.  The others include clock generators and the DSP/multiply/accumulator.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2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RTL: Register transfer language, usually VHDL or Verilog.  </a:t>
            </a:r>
            <a:r>
              <a:rPr lang="en-US" dirty="0" err="1" smtClean="0"/>
              <a:t>Quartus</a:t>
            </a:r>
            <a:r>
              <a:rPr lang="en-US" dirty="0" smtClean="0"/>
              <a:t> and </a:t>
            </a:r>
            <a:r>
              <a:rPr lang="en-US" dirty="0" err="1" smtClean="0"/>
              <a:t>Vivado</a:t>
            </a:r>
            <a:r>
              <a:rPr lang="en-US" dirty="0" smtClean="0"/>
              <a:t> are mainstream</a:t>
            </a:r>
            <a:r>
              <a:rPr lang="en-US" baseline="0" dirty="0" smtClean="0"/>
              <a:t> tools with free education variants (reduced FPGA family support).  Xilinx ISE not recommended for new users.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6323FC-D69E-4C39-A136-2348C91B7069}" type="datetime1">
              <a:rPr lang="en-US" smtClean="0"/>
              <a:t>1/7/2023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http://www.fundinguniverse.com/company-histories</a:t>
            </a:r>
            <a:r>
              <a:rPr lang="en-US" baseline="0" dirty="0" smtClean="0"/>
              <a:t> has histories of Xilinx and many other </a:t>
            </a:r>
            <a:r>
              <a:rPr lang="en-US" baseline="0" dirty="0" smtClean="0"/>
              <a:t>companies.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4F93713-037D-4300-A535-D6B659AC7F9A}" type="datetime1">
              <a:rPr lang="en-US" smtClean="0"/>
              <a:t>1/7/2023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Files at https://github.com/jimbrake/FPGA_Boot_Camp have a date code suffix and are updated frequently.  Currently</a:t>
            </a:r>
            <a:r>
              <a:rPr lang="en-US" baseline="0" dirty="0" smtClean="0"/>
              <a:t> s</a:t>
            </a:r>
            <a:r>
              <a:rPr lang="en-US" dirty="0" smtClean="0"/>
              <a:t>everal</a:t>
            </a:r>
            <a:r>
              <a:rPr lang="en-US" baseline="0" dirty="0" smtClean="0"/>
              <a:t> universities issue an FPGA board to each student for a one semester course.  Am targeting middle school students (and the third world) with this kit,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probably need</a:t>
            </a:r>
            <a:r>
              <a:rPr lang="en-US" baseline="0" dirty="0" smtClean="0"/>
              <a:t> to manually generate constraint files for Tang 9K Nano or use the </a:t>
            </a:r>
            <a:r>
              <a:rPr lang="en-US" baseline="0" dirty="0" err="1" smtClean="0"/>
              <a:t>Gowin</a:t>
            </a:r>
            <a:r>
              <a:rPr lang="en-US" baseline="0" dirty="0" smtClean="0"/>
              <a:t> constraint editor (recommended).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main RTLs are </a:t>
            </a:r>
            <a:r>
              <a:rPr lang="en-US" dirty="0" err="1" smtClean="0"/>
              <a:t>verilog</a:t>
            </a:r>
            <a:r>
              <a:rPr lang="en-US" dirty="0" smtClean="0"/>
              <a:t> </a:t>
            </a:r>
            <a:r>
              <a:rPr lang="en-US" dirty="0" smtClean="0"/>
              <a:t>and VHDL.  The</a:t>
            </a:r>
            <a:r>
              <a:rPr lang="en-US" baseline="0" dirty="0" smtClean="0"/>
              <a:t> m</a:t>
            </a:r>
            <a:r>
              <a:rPr lang="en-US" dirty="0" smtClean="0"/>
              <a:t>ost recent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 is called System Verilog.  ASIC people prefer </a:t>
            </a:r>
            <a:r>
              <a:rPr lang="en-US" baseline="0" dirty="0" err="1" smtClean="0"/>
              <a:t>verilog</a:t>
            </a:r>
            <a:r>
              <a:rPr lang="en-US" baseline="0" dirty="0" smtClean="0"/>
              <a:t>.  DOD and Europe like VHDL.  There are </a:t>
            </a:r>
            <a:r>
              <a:rPr lang="en-US" baseline="0" dirty="0" err="1" smtClean="0"/>
              <a:t>linting</a:t>
            </a:r>
            <a:r>
              <a:rPr lang="en-US" baseline="0" dirty="0" smtClean="0"/>
              <a:t> tools that can check your code including adherence to coding standards.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7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organized</a:t>
            </a:r>
            <a:r>
              <a:rPr lang="en-US" baseline="0" dirty="0" smtClean="0"/>
              <a:t> and stable proto-board wiring see a Ben Eater's web page: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https://www.reddit.com/r/beneater/comments/w447u3/created_a_random_maze_program_for_my_putey1_ttl/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6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FPGA Boot Camp avoids teaching VHDL or Verilog, instead you learn by seeing the VHDL or Verilog generated</a:t>
            </a:r>
            <a:r>
              <a:rPr lang="en-US" baseline="0" dirty="0" smtClean="0"/>
              <a:t> from your schematic.  This is done to get to an easy to use FPGA “flow” (a sequence of actions needed to create and implement a design).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Verilog</a:t>
            </a:r>
            <a:r>
              <a:rPr lang="en-US" baseline="0" dirty="0" smtClean="0"/>
              <a:t> is a modern version of Verilog and provides the same capabilities as VHDL.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9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FPGA</a:t>
            </a:r>
            <a:r>
              <a:rPr lang="en-US" baseline="0" dirty="0" smtClean="0"/>
              <a:t> tools are very good at logic optimization and good at interconnecting logic units, not perfect on placement of LUTs and Block RAMs.</a:t>
            </a:r>
          </a:p>
          <a:p>
            <a:r>
              <a:rPr lang="en-US" baseline="0" dirty="0" smtClean="0"/>
              <a:t>Tools allow optimization for speed and area with level of effort controls.  Often times optimization for area also gives good speed.</a:t>
            </a:r>
          </a:p>
          <a:p>
            <a:r>
              <a:rPr lang="en-US" baseline="0" dirty="0" smtClean="0"/>
              <a:t>Modern practice is to use a constraint file to set the desired clock speed and let the FPGA tool optimize for that setting.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youtube</a:t>
            </a:r>
            <a:r>
              <a:rPr lang="en-US" dirty="0" smtClean="0"/>
              <a:t> video</a:t>
            </a:r>
            <a:r>
              <a:rPr lang="en-US" baseline="0" dirty="0" smtClean="0"/>
              <a:t> covers all the calculator features including radix (binary, hex, decimal) and the binary operations (AND, OR, XOR, shifts and rotate).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LUT count, DRAM and</a:t>
            </a:r>
            <a:r>
              <a:rPr lang="en-US" baseline="0" dirty="0" smtClean="0"/>
              <a:t> SD card slot means that the board can be used for soft core processors such as 6502, Z80, AVR etc.  The SD card can be used as a disk file device supporting an operating system. https://www.cnx-software.com/2022/01/17/tang-nano-9k-fpga-board-can-emulate-picorv32-risc-v-soft-core-with-all-peripherals/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pro-rata</a:t>
            </a:r>
            <a:r>
              <a:rPr lang="en-US" baseline="0" dirty="0" smtClean="0"/>
              <a:t> cost of the breadboard and DIP switch drop in quantity to approximately $1.70 for a total kit price of $19.90.  In very large quantities further reductions possible.  The goal here is an under $20 kit price so almost any student or any school can afford a kit(s).  The single kit price with some surplus is $27.62 plus shipping and taxes.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Digital</a:t>
            </a:r>
            <a:r>
              <a:rPr lang="en-US" baseline="0" dirty="0" smtClean="0"/>
              <a:t> simulator can be used to generate the VHDL or Verilog (</a:t>
            </a:r>
            <a:r>
              <a:rPr lang="en-US" sz="1200" dirty="0" smtClean="0">
                <a:hlinkClick r:id="rId3"/>
              </a:rPr>
              <a:t>https://github.com/hneemann/Digital/</a:t>
            </a:r>
            <a:r>
              <a:rPr lang="en-US" sz="1200" dirty="0" smtClean="0"/>
              <a:t>)</a:t>
            </a:r>
            <a:r>
              <a:rPr lang="en-US" baseline="0" dirty="0" smtClean="0"/>
              <a:t>.  However, the constraint file needs to be edited or entered via </a:t>
            </a:r>
            <a:r>
              <a:rPr lang="en-US" baseline="0" dirty="0" err="1" smtClean="0"/>
              <a:t>Gowin</a:t>
            </a:r>
            <a:r>
              <a:rPr lang="en-US" baseline="0" dirty="0" smtClean="0"/>
              <a:t> constraint editor.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3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4 volt driver</a:t>
            </a:r>
            <a:r>
              <a:rPr lang="en-US" baseline="0" dirty="0" smtClean="0"/>
              <a:t> chip, should work at 3.3 volts?  Driver chip uses a SPI like interface.  </a:t>
            </a:r>
            <a:r>
              <a:rPr lang="en-US" baseline="0" dirty="0" smtClean="0"/>
              <a:t>VHDL/Verilog example web links on sheet titled “RTL for driving display”.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0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s</a:t>
            </a:r>
            <a:r>
              <a:rPr lang="en-US" dirty="0" smtClean="0"/>
              <a:t>lide switches</a:t>
            </a:r>
            <a:r>
              <a:rPr lang="en-US" baseline="0" dirty="0" smtClean="0"/>
              <a:t> are relatively </a:t>
            </a:r>
            <a:r>
              <a:rPr lang="en-US" baseline="0" dirty="0" smtClean="0"/>
              <a:t>expensive.  </a:t>
            </a:r>
            <a:r>
              <a:rPr lang="en-US" baseline="0" dirty="0" smtClean="0"/>
              <a:t>Picture shows a nine position DIP (dual in-line package) switch</a:t>
            </a:r>
            <a:r>
              <a:rPr lang="en-US" baseline="0" dirty="0" smtClean="0"/>
              <a:t>.  Other sizes available.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ground column has</a:t>
            </a:r>
            <a:r>
              <a:rPr lang="en-US" baseline="0" dirty="0" smtClean="0"/>
              <a:t> breaks every six spaces, will fold the DIP switch pins out for those positions; or use two five position DIP switches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Longer versions of the breadboard available or double this module for more space.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DB7B33B-4BFA-4CF8-9835-62EB9C35465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80357-2401-457E-B2E8-CE0541A88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DD78-5309-4D12-B589-CC99DDE7B110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4C44-D7BD-4397-A632-D192B9904ED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92DB-0514-438B-AC68-AAA8724E5D0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5920-94F8-433C-80BE-EFC292B19796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E810-2D42-4DB9-96D0-EC075E9B2F1B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F1C4-9C27-4032-87CB-531F20451FAB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27CD-70BF-41CA-A04D-FA26373953DF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7CEB2-99BF-4F21-925B-A3F82BDB9F7A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BB94-C89C-427A-ACD3-3782AAE9DF3D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FE15-05FD-47F8-B232-1BCFC24C5042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A1AFD-4F4E-415D-942E-752C216B996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915E3-0B55-498E-8533-E3BB9F551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pekic/Sys_TM163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github.com/alangarf/tm1638-verilo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lushaylabs.com/tang-nano-seri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sipeed.com/hardware/en/tang/Tang-Nano-9K/Nano-9K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ndland.com/lesson-4-what-is-a-look-up-table-lu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andland.com/lesson-15-what-is-a-block-ram-bra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course/digital-logic-for-the-boolean-boar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neemann/Digital/" TargetMode="External"/><Relationship Id="rId5" Type="http://schemas.openxmlformats.org/officeDocument/2006/relationships/hyperlink" Target="https://www.tina.com/blog/programming-fpga-boards-with-tina-using-schematic-design-entry/" TargetMode="External"/><Relationship Id="rId4" Type="http://schemas.openxmlformats.org/officeDocument/2006/relationships/hyperlink" Target="https://www.tina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elw.id.au/FPGA/CheapFPGADevelopmentBoards" TargetMode="External"/><Relationship Id="rId3" Type="http://schemas.openxmlformats.org/officeDocument/2006/relationships/hyperlink" Target="https://www.youtube.com/playlist?list=PLEBQazB0HUyT1WmMONxRZn9NmQ_9CIKhb" TargetMode="External"/><Relationship Id="rId7" Type="http://schemas.openxmlformats.org/officeDocument/2006/relationships/hyperlink" Target="http://www.fundinguniverse.com/company-histories/altera-corporation-histor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inst.eecs.berkeley.edu/~cs294-59/fa10/resources/Xilinx-history/Xilinx-history.html" TargetMode="External"/><Relationship Id="rId5" Type="http://schemas.openxmlformats.org/officeDocument/2006/relationships/hyperlink" Target="https://www.youtube.com/watch?v=4ntXSyOhlBY" TargetMode="External"/><Relationship Id="rId4" Type="http://schemas.openxmlformats.org/officeDocument/2006/relationships/hyperlink" Target="http://www.cpe.virginia.edu/grads/pdfs/January%202016/VLSI.pdf" TargetMode="External"/><Relationship Id="rId9" Type="http://schemas.openxmlformats.org/officeDocument/2006/relationships/hyperlink" Target="https://opencores.org/project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im.brakefield@iee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Vy4KEj9kZg" TargetMode="External"/><Relationship Id="rId4" Type="http://schemas.openxmlformats.org/officeDocument/2006/relationships/hyperlink" Target="https://github.com/jimbrake/20-dollar-FPGA-k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elmut.Neemann@mosbach.dhbw.d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digital.org/downloads/e06bddc63669cbc91ae981df18bcf3c5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pga4student.com/2017/08/verilog-vs-vhdl-explain-by-example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5WQqN3_4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581400"/>
            <a:ext cx="7772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A $20 FPGA kit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Boot Camp for Digital Systems Education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257800"/>
            <a:ext cx="6400800" cy="6096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Jim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Brakefield</a:t>
            </a:r>
            <a:r>
              <a:rPr lang="en-US" sz="2800" dirty="0" smtClean="0">
                <a:solidFill>
                  <a:schemeClr val="tx1"/>
                </a:solidFill>
              </a:rPr>
              <a:t>      jim.brakefield@ieee.org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IEEE Computer Society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71800" cy="343325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7D6E-612A-4292-9623-A6394757A7A5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04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Tang 9K Nano </a:t>
            </a:r>
          </a:p>
          <a:p>
            <a:r>
              <a:rPr lang="en-US" sz="2800" dirty="0" smtClean="0"/>
              <a:t>approximately $15 + shipping</a:t>
            </a:r>
            <a:endParaRPr lang="en-US" sz="2800" dirty="0"/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EB9A91-D727-4CED-A180-175D6B002F12}" type="datetime1">
              <a:rPr lang="en-US" smtClean="0"/>
              <a:pPr/>
              <a:t>1/7/2023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561846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Breadboard example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7310" y="5181600"/>
            <a:ext cx="6860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Cmod</a:t>
            </a:r>
            <a:r>
              <a:rPr lang="en-US" dirty="0" smtClean="0"/>
              <a:t> A7-15 board from </a:t>
            </a:r>
            <a:r>
              <a:rPr lang="en-US" dirty="0" err="1" smtClean="0"/>
              <a:t>Digilent</a:t>
            </a:r>
            <a:r>
              <a:rPr lang="en-US" dirty="0" smtClean="0"/>
              <a:t>, DIP switch and TM1638 display board</a:t>
            </a:r>
          </a:p>
          <a:p>
            <a:r>
              <a:rPr lang="en-US" dirty="0" smtClean="0"/>
              <a:t>Pin 6 of DIP switch folded out and not connected</a:t>
            </a:r>
          </a:p>
          <a:p>
            <a:r>
              <a:rPr lang="en-US" dirty="0" smtClean="0"/>
              <a:t>Male-female jumper wires used to connect the display board</a:t>
            </a:r>
          </a:p>
          <a:p>
            <a:r>
              <a:rPr lang="en-US" dirty="0" smtClean="0"/>
              <a:t>Solid wire jumper connects one side of DIP switch to ground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2245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424503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Kit Pricing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5334000"/>
            <a:ext cx="731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kit using the Tang 9K Nano for high volume has a per kit price of $19.90</a:t>
            </a:r>
          </a:p>
          <a:p>
            <a:r>
              <a:rPr lang="en-US" dirty="0" smtClean="0"/>
              <a:t>In low volume (for a single kit) is $27.32 plus shipping and taxes with some </a:t>
            </a:r>
          </a:p>
          <a:p>
            <a:r>
              <a:rPr lang="en-US" dirty="0" smtClean="0"/>
              <a:t>spare parts left over (extra breadboards and jumper wires).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14794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RTL for driving display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5334000"/>
            <a:ext cx="6967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VHDL </a:t>
            </a:r>
            <a:r>
              <a:rPr lang="en-US" dirty="0" smtClean="0"/>
              <a:t>and </a:t>
            </a:r>
            <a:r>
              <a:rPr lang="en-US" dirty="0" smtClean="0"/>
              <a:t>Verilog </a:t>
            </a:r>
            <a:r>
              <a:rPr lang="en-US" dirty="0" smtClean="0"/>
              <a:t>for operating the TM1638 display board available at: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github.com/zpekic/Sys_TM1638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github.com/alangarf/tm1638-verilog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4115685"/>
          </a:xfrm>
        </p:spPr>
      </p:pic>
    </p:spTree>
    <p:extLst>
      <p:ext uri="{BB962C8B-B14F-4D97-AF65-F5344CB8AC3E}">
        <p14:creationId xmlns:p14="http://schemas.microsoft.com/office/powerpoint/2010/main" val="10776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missing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724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Slides on how to setup your laptop for the Tang 9K board</a:t>
            </a:r>
          </a:p>
          <a:p>
            <a:r>
              <a:rPr lang="en-US" dirty="0" smtClean="0"/>
              <a:t>Courseware for the middle school student</a:t>
            </a:r>
          </a:p>
          <a:p>
            <a:pPr lvl="1"/>
            <a:r>
              <a:rPr lang="en-US" sz="3100" dirty="0" smtClean="0"/>
              <a:t>Not planning to produce it</a:t>
            </a:r>
          </a:p>
          <a:p>
            <a:pPr lvl="1"/>
            <a:r>
              <a:rPr lang="en-US" sz="3100" dirty="0" smtClean="0"/>
              <a:t>Not my area of expertise</a:t>
            </a:r>
          </a:p>
          <a:p>
            <a:r>
              <a:rPr lang="en-US" dirty="0" smtClean="0"/>
              <a:t>Goal is for the middle school student to get familiar with digital circuits and binary</a:t>
            </a:r>
          </a:p>
          <a:p>
            <a:pPr lvl="1"/>
            <a:r>
              <a:rPr lang="en-US" sz="3100" b="1" dirty="0" smtClean="0"/>
              <a:t>Preprogram the board so IO pins provide logic gates and connections to on-chip buttons and LEDs</a:t>
            </a:r>
          </a:p>
          <a:p>
            <a:r>
              <a:rPr lang="en-US" dirty="0" smtClean="0"/>
              <a:t>Tutorials:</a:t>
            </a:r>
          </a:p>
          <a:p>
            <a:pPr lvl="1"/>
            <a:r>
              <a:rPr lang="en-US" dirty="0">
                <a:hlinkClick r:id="rId3"/>
              </a:rPr>
              <a:t>https://learn.lushaylabs.com/tang-nano-series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wiki.sipeed.com/hardware/en/tang/Tang-Nano-9K/Nano-9K.html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7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LUTs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Performing Boolean Algebra inside an FPGA using Look-Up Tables (LUTs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hlinkClick r:id="rId3"/>
              </a:rPr>
              <a:t>https://nandland.com/lesson-4-what-is-a-look-up-table-lut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2971800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“Note </a:t>
            </a:r>
            <a:r>
              <a:rPr lang="en-US" sz="2000" dirty="0"/>
              <a:t>to the reader: many textbooks and classrooms will spend </a:t>
            </a:r>
            <a:r>
              <a:rPr lang="en-US" sz="2000" dirty="0" smtClean="0"/>
              <a:t>a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significant amount of time discussing how LUTs can be wired </a:t>
            </a:r>
            <a:r>
              <a:rPr lang="en-US" sz="2000" dirty="0" smtClean="0"/>
              <a:t>to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create the optimal solution to a Boolean expression. </a:t>
            </a:r>
            <a:r>
              <a:rPr lang="en-US" sz="2000" dirty="0" smtClean="0"/>
              <a:t> Optimal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means that it uses the least number of gates possible. </a:t>
            </a:r>
            <a:r>
              <a:rPr lang="en-US" sz="2000" dirty="0" smtClean="0"/>
              <a:t>Topics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such as De Morgan’s Law, </a:t>
            </a:r>
            <a:r>
              <a:rPr lang="en-US" sz="2000" dirty="0" err="1"/>
              <a:t>Karnaugh</a:t>
            </a:r>
            <a:r>
              <a:rPr lang="en-US" sz="2000" dirty="0"/>
              <a:t> Maps, the </a:t>
            </a:r>
            <a:r>
              <a:rPr lang="en-US" sz="2000" dirty="0" smtClean="0"/>
              <a:t>Quine-</a:t>
            </a:r>
            <a:r>
              <a:rPr lang="en-US" sz="2000" dirty="0" err="1" smtClean="0"/>
              <a:t>McCluskey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method, and others are usually discussed at great length </a:t>
            </a:r>
            <a:r>
              <a:rPr lang="en-US" sz="2000" dirty="0" smtClean="0"/>
              <a:t>that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describe how to optimize digital logic. However I feel that this </a:t>
            </a:r>
            <a:r>
              <a:rPr lang="en-US" sz="2000" dirty="0" smtClean="0"/>
              <a:t>is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not necessary to begin learning about FPGAs</a:t>
            </a:r>
            <a:r>
              <a:rPr lang="en-US" sz="2000" dirty="0" smtClean="0"/>
              <a:t>.”</a:t>
            </a:r>
            <a:r>
              <a:rPr 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9409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Block RAM tutorial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3"/>
              </a:rPr>
              <a:t>https://nandland.com/lesson-15-what-is-a-block-ram-bram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What is a Block RAM in an FPGA? For Beginners. - Google Chrom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7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Educational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Intel/Altera academy		</a:t>
            </a:r>
            <a:r>
              <a:rPr lang="en-US" sz="2800" dirty="0" err="1" smtClean="0"/>
              <a:t>Quartus</a:t>
            </a:r>
            <a:r>
              <a:rPr lang="en-US" sz="2800" dirty="0" smtClean="0"/>
              <a:t>: RTL &amp; Schematic</a:t>
            </a:r>
          </a:p>
          <a:p>
            <a:r>
              <a:rPr lang="en-US" sz="2800" dirty="0" smtClean="0"/>
              <a:t>AMD/Xilinx university program	ISE &amp; </a:t>
            </a:r>
            <a:r>
              <a:rPr lang="en-US" sz="2800" dirty="0" err="1" smtClean="0"/>
              <a:t>Vivado</a:t>
            </a:r>
            <a:r>
              <a:rPr lang="en-US" sz="2800" dirty="0" smtClean="0"/>
              <a:t> RTL tools</a:t>
            </a:r>
          </a:p>
          <a:p>
            <a:r>
              <a:rPr lang="en-US" dirty="0"/>
              <a:t> </a:t>
            </a:r>
            <a:r>
              <a:rPr lang="en-US" sz="2800" dirty="0"/>
              <a:t>Courseware for </a:t>
            </a:r>
            <a:r>
              <a:rPr lang="en-US" sz="2800" dirty="0" smtClean="0"/>
              <a:t>Real Digital Boolean board	RTL</a:t>
            </a: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www.realdigital.org/course/digital-logic-for-the-boolean-board</a:t>
            </a:r>
            <a:endParaRPr lang="en-US" sz="2600" dirty="0" smtClean="0"/>
          </a:p>
          <a:p>
            <a:r>
              <a:rPr lang="en-US" sz="2600" dirty="0" smtClean="0">
                <a:hlinkClick r:id="rId4"/>
              </a:rPr>
              <a:t>https</a:t>
            </a:r>
            <a:r>
              <a:rPr lang="en-US" sz="2600" dirty="0">
                <a:hlinkClick r:id="rId4"/>
              </a:rPr>
              <a:t>://www.tina.com</a:t>
            </a:r>
            <a:r>
              <a:rPr lang="en-US" sz="2600" dirty="0" smtClean="0">
                <a:hlinkClick r:id="rId4"/>
              </a:rPr>
              <a:t>/</a:t>
            </a:r>
            <a:r>
              <a:rPr lang="en-US" sz="2600" dirty="0" smtClean="0"/>
              <a:t>		</a:t>
            </a:r>
            <a:r>
              <a:rPr lang="en-US" sz="2800" dirty="0" smtClean="0"/>
              <a:t>(Schematic based, not free)</a:t>
            </a:r>
          </a:p>
          <a:p>
            <a:pPr marL="457200" lvl="1" indent="0">
              <a:buNone/>
            </a:pPr>
            <a:r>
              <a:rPr lang="en-US" sz="2400" dirty="0"/>
              <a:t>Support for the </a:t>
            </a:r>
            <a:r>
              <a:rPr lang="en-US" sz="2400" dirty="0" err="1"/>
              <a:t>Digilent</a:t>
            </a:r>
            <a:r>
              <a:rPr lang="en-US" sz="2400" dirty="0"/>
              <a:t> </a:t>
            </a:r>
            <a:r>
              <a:rPr lang="en-US" sz="2400" dirty="0" err="1"/>
              <a:t>Basys</a:t>
            </a:r>
            <a:r>
              <a:rPr lang="en-US" sz="2400" dirty="0"/>
              <a:t> 3 and the </a:t>
            </a:r>
            <a:r>
              <a:rPr lang="en-US" sz="2400" dirty="0" err="1"/>
              <a:t>Terasic</a:t>
            </a:r>
            <a:r>
              <a:rPr lang="en-US" sz="2400" dirty="0"/>
              <a:t> DE10-Lite FPGA </a:t>
            </a:r>
            <a:r>
              <a:rPr lang="en-US" sz="2400" dirty="0" smtClean="0"/>
              <a:t>boards</a:t>
            </a:r>
          </a:p>
          <a:p>
            <a:pPr marL="457200" lvl="1" indent="0">
              <a:buNone/>
            </a:pPr>
            <a:r>
              <a:rPr lang="en-US" sz="2400" dirty="0">
                <a:hlinkClick r:id="rId5"/>
              </a:rPr>
              <a:t>https://www.tina.com/blog/programming-fpga-boards-with-tina-using-schematic-design-entry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r>
              <a:rPr lang="en-US" sz="2800" dirty="0" smtClean="0"/>
              <a:t>Digital logic simulator		(Schematic </a:t>
            </a:r>
            <a:r>
              <a:rPr lang="en-US" sz="2800" dirty="0"/>
              <a:t>based</a:t>
            </a:r>
            <a:r>
              <a:rPr lang="en-US" sz="2800" dirty="0" smtClean="0"/>
              <a:t>)</a:t>
            </a:r>
          </a:p>
          <a:p>
            <a:pPr marL="400050" lvl="2" indent="0">
              <a:buNone/>
            </a:pPr>
            <a:r>
              <a:rPr lang="en-US" dirty="0"/>
              <a:t>Support for the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Basys</a:t>
            </a:r>
            <a:r>
              <a:rPr lang="en-US" dirty="0"/>
              <a:t> 3 and the </a:t>
            </a:r>
            <a:r>
              <a:rPr lang="en-US" dirty="0" err="1" smtClean="0"/>
              <a:t>TinyFPGA</a:t>
            </a:r>
            <a:r>
              <a:rPr lang="en-US" dirty="0" smtClean="0"/>
              <a:t>-BX boards</a:t>
            </a:r>
          </a:p>
          <a:p>
            <a:pPr marL="457200" lvl="1" indent="0">
              <a:buNone/>
            </a:pPr>
            <a:r>
              <a:rPr lang="en-US" sz="2600" dirty="0">
                <a:hlinkClick r:id="rId6"/>
              </a:rPr>
              <a:t>https://</a:t>
            </a:r>
            <a:r>
              <a:rPr lang="en-US" sz="2600" dirty="0" smtClean="0">
                <a:hlinkClick r:id="rId6"/>
              </a:rPr>
              <a:t>github.com/hneemann/Digital</a:t>
            </a:r>
            <a:r>
              <a:rPr lang="en-US" sz="2600" dirty="0" smtClean="0">
                <a:hlinkClick r:id="rId6"/>
              </a:rPr>
              <a:t>/</a:t>
            </a:r>
            <a:endParaRPr lang="en-US" sz="2600" dirty="0" smtClean="0"/>
          </a:p>
          <a:p>
            <a:pPr marL="514350" indent="-457200"/>
            <a:r>
              <a:rPr lang="en-US" sz="2800" dirty="0" smtClean="0"/>
              <a:t>Hundreds of </a:t>
            </a:r>
            <a:r>
              <a:rPr lang="en-US" sz="2800" dirty="0" err="1" smtClean="0"/>
              <a:t>youtube</a:t>
            </a:r>
            <a:r>
              <a:rPr lang="en-US" sz="2800" dirty="0" smtClean="0"/>
              <a:t> videos and FPGA web articles on the internet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0CDB-0F5B-4FD0-8F77-097B71C7F146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1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FPGA References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dirty="0"/>
              <a:t>Twelve </a:t>
            </a:r>
            <a:r>
              <a:rPr lang="en-US" sz="1800" dirty="0" err="1"/>
              <a:t>youtube</a:t>
            </a:r>
            <a:r>
              <a:rPr lang="en-US" sz="1800" dirty="0"/>
              <a:t> videos on specific FPGA features (uses </a:t>
            </a:r>
            <a:r>
              <a:rPr lang="en-US" sz="1800" dirty="0" err="1"/>
              <a:t>verilog</a:t>
            </a:r>
            <a:r>
              <a:rPr lang="en-US" sz="1800" dirty="0"/>
              <a:t> RTL):  </a:t>
            </a:r>
            <a:r>
              <a:rPr lang="en-US" sz="1600" dirty="0">
                <a:hlinkClick r:id="rId3"/>
              </a:rPr>
              <a:t>https://www.youtube.com/playlist?list=PLEBQazB0HUyT1WmMONxRZn9NmQ_9CIKhb</a:t>
            </a:r>
            <a:endParaRPr lang="en-US" sz="1600" dirty="0"/>
          </a:p>
          <a:p>
            <a:r>
              <a:rPr lang="en-US" sz="1800" i="1" dirty="0" smtClean="0"/>
              <a:t>Three </a:t>
            </a:r>
            <a:r>
              <a:rPr lang="en-US" sz="1800" i="1" dirty="0"/>
              <a:t>Ages of FPGAs: A Retrospective</a:t>
            </a:r>
            <a:r>
              <a:rPr lang="en-US" sz="1800" dirty="0"/>
              <a:t>…, Steve </a:t>
            </a:r>
            <a:r>
              <a:rPr lang="en-US" sz="1800" dirty="0" err="1"/>
              <a:t>Trimberger</a:t>
            </a:r>
            <a:r>
              <a:rPr lang="en-US" sz="1800" dirty="0"/>
              <a:t>, Proc. </a:t>
            </a:r>
            <a:r>
              <a:rPr lang="en-US" sz="1800" dirty="0" smtClean="0"/>
              <a:t>IEEE </a:t>
            </a:r>
            <a:r>
              <a:rPr lang="en-US" sz="1800" dirty="0"/>
              <a:t>v103#3p318, 2015</a:t>
            </a:r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4"/>
              </a:rPr>
              <a:t>www.cpe.virginia.edu/grads/pdfs/January%202016/VLSI.pdf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  <a:r>
              <a:rPr lang="en-US" sz="1800" u="sng" dirty="0">
                <a:hlinkClick r:id="rId5"/>
              </a:rPr>
              <a:t>https://</a:t>
            </a:r>
            <a:r>
              <a:rPr lang="en-US" sz="1800" u="sng" dirty="0" smtClean="0">
                <a:hlinkClick r:id="rId5"/>
              </a:rPr>
              <a:t>www.youtube.com/watch?v=4ntXSyOhlBY</a:t>
            </a:r>
            <a:endParaRPr lang="en-US" sz="1800" u="sng" dirty="0" smtClean="0"/>
          </a:p>
          <a:p>
            <a:pPr marL="457200" lvl="1" indent="0">
              <a:buNone/>
            </a:pPr>
            <a:r>
              <a:rPr lang="en-US" sz="1800" i="1" dirty="0" smtClean="0"/>
              <a:t>Xilinx </a:t>
            </a:r>
            <a:r>
              <a:rPr lang="en-US" sz="1800" i="1" dirty="0"/>
              <a:t>Part Family History</a:t>
            </a:r>
            <a:r>
              <a:rPr lang="en-US" sz="1800" dirty="0"/>
              <a:t>, John </a:t>
            </a:r>
            <a:r>
              <a:rPr lang="en-US" sz="1800" dirty="0" err="1" smtClean="0"/>
              <a:t>Lazzaro</a:t>
            </a:r>
            <a:r>
              <a:rPr lang="en-US" sz="1800" dirty="0" smtClean="0"/>
              <a:t>,</a:t>
            </a:r>
          </a:p>
          <a:p>
            <a:pPr marL="457200" lvl="1" indent="0">
              <a:buNone/>
            </a:pPr>
            <a:r>
              <a:rPr lang="en-US" sz="1800" u="sng" dirty="0" smtClean="0">
                <a:hlinkClick r:id="rId6"/>
              </a:rPr>
              <a:t>www-inst.eecs.berkeley.edu</a:t>
            </a:r>
            <a:r>
              <a:rPr lang="en-US" sz="1800" u="sng" dirty="0">
                <a:hlinkClick r:id="rId6"/>
              </a:rPr>
              <a:t>/~cs294-59/fa10/resources/Xilinx-history/Xilinx-history.html</a:t>
            </a:r>
            <a:endParaRPr lang="en-US" sz="1800" dirty="0"/>
          </a:p>
          <a:p>
            <a:r>
              <a:rPr lang="en-US" sz="1800" i="1" dirty="0"/>
              <a:t>Altera History</a:t>
            </a:r>
            <a:r>
              <a:rPr lang="en-US" sz="1800" dirty="0"/>
              <a:t>, </a:t>
            </a:r>
            <a:r>
              <a:rPr lang="en-US" sz="1800" dirty="0" smtClean="0"/>
              <a:t>corporate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http://www.fundinguniverse.com/company-histories/altera-corporation-history</a:t>
            </a:r>
            <a:r>
              <a:rPr lang="en-US" sz="1800" dirty="0" smtClean="0">
                <a:hlinkClick r:id="rId7"/>
              </a:rPr>
              <a:t>/</a:t>
            </a:r>
            <a:endParaRPr lang="en-US" sz="1800" dirty="0"/>
          </a:p>
          <a:p>
            <a:r>
              <a:rPr lang="en-US" sz="1800" dirty="0" smtClean="0"/>
              <a:t>Low cost FPGA boards</a:t>
            </a:r>
          </a:p>
          <a:p>
            <a:pPr marL="457200" lvl="1" indent="0">
              <a:buNone/>
            </a:pPr>
            <a:r>
              <a:rPr lang="en-US" sz="1800" dirty="0">
                <a:hlinkClick r:id="rId8"/>
              </a:rPr>
              <a:t>https://www.joelw.id.au/FPGA/CheapFPGADevelopmentBoards</a:t>
            </a:r>
            <a:endParaRPr lang="en-US" sz="1800" dirty="0"/>
          </a:p>
          <a:p>
            <a:r>
              <a:rPr lang="en-US" sz="1800" dirty="0" smtClean="0"/>
              <a:t>Open source IP </a:t>
            </a:r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opencores.org/projects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(open source) projects: search on “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 err="1" smtClean="0"/>
              <a:t>vhdl</a:t>
            </a:r>
            <a:r>
              <a:rPr lang="en-US" sz="1800" dirty="0" smtClean="0"/>
              <a:t> </a:t>
            </a:r>
            <a:r>
              <a:rPr lang="en-US" sz="1800" dirty="0" err="1" smtClean="0"/>
              <a:t>verilog</a:t>
            </a:r>
            <a:r>
              <a:rPr lang="en-US" sz="1800" dirty="0" smtClean="0"/>
              <a:t> </a:t>
            </a:r>
            <a:r>
              <a:rPr lang="en-US" sz="1800" dirty="0" err="1" smtClean="0"/>
              <a:t>cpu</a:t>
            </a:r>
            <a:r>
              <a:rPr lang="en-US" sz="1800" dirty="0" smtClean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E68D8-3E06-4FE1-B20E-2ED46FEE121D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thought that ownership of an FPGA board will lead to greater usage and knowledge.  As opposed to shared laboratory equipment.</a:t>
            </a:r>
          </a:p>
          <a:p>
            <a:r>
              <a:rPr lang="en-US" sz="2800" dirty="0" smtClean="0"/>
              <a:t>Oriented towards a beginner’s board at the lowest possible cost.  Lots of switches, LEDs etc. eliminate need for discrete components and their fragile wiring.</a:t>
            </a:r>
          </a:p>
          <a:p>
            <a:r>
              <a:rPr lang="en-US" sz="2800" b="1" dirty="0" smtClean="0"/>
              <a:t>Here we are trading cost for convenience:</a:t>
            </a:r>
          </a:p>
          <a:p>
            <a:pPr lvl="1"/>
            <a:r>
              <a:rPr lang="en-US" sz="2400" dirty="0" smtClean="0"/>
              <a:t>$20 		</a:t>
            </a:r>
            <a:r>
              <a:rPr lang="en-US" dirty="0" smtClean="0"/>
              <a:t>versus</a:t>
            </a:r>
            <a:r>
              <a:rPr lang="en-US" sz="2400" dirty="0" smtClean="0"/>
              <a:t>		$70</a:t>
            </a:r>
          </a:p>
          <a:p>
            <a:pPr lvl="1"/>
            <a:r>
              <a:rPr lang="en-US" sz="2400" dirty="0" smtClean="0"/>
              <a:t>Some user wiring </a:t>
            </a:r>
            <a:r>
              <a:rPr lang="en-US" sz="2400" dirty="0"/>
              <a:t>&amp;</a:t>
            </a:r>
            <a:r>
              <a:rPr lang="en-US" sz="2400" dirty="0" smtClean="0"/>
              <a:t> soldering	</a:t>
            </a:r>
            <a:r>
              <a:rPr lang="en-US" sz="2400" dirty="0" smtClean="0"/>
              <a:t>ready to use</a:t>
            </a:r>
            <a:endParaRPr lang="en-US" sz="2400" dirty="0" smtClean="0"/>
          </a:p>
          <a:p>
            <a:pPr lvl="1"/>
            <a:r>
              <a:rPr lang="en-US" sz="2400" dirty="0" smtClean="0"/>
              <a:t>Unproven FPGA tools 		mainstream tools</a:t>
            </a:r>
          </a:p>
          <a:p>
            <a:pPr lvl="1"/>
            <a:r>
              <a:rPr lang="en-US" sz="2400" dirty="0" smtClean="0"/>
              <a:t>Needs case for transport </a:t>
            </a:r>
            <a:r>
              <a:rPr lang="en-US" sz="2400" dirty="0"/>
              <a:t>	</a:t>
            </a:r>
            <a:r>
              <a:rPr lang="en-US" sz="2400" dirty="0" smtClean="0"/>
              <a:t>usable without wiring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87A59-D376-460E-A531-3A950C5787E9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Preliminaries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Funding provided by a grant from the IEEE Computer Society as part of their Emerging Technologies program</a:t>
            </a:r>
          </a:p>
          <a:p>
            <a:r>
              <a:rPr lang="en-US" dirty="0" smtClean="0"/>
              <a:t>I’m Jim </a:t>
            </a:r>
            <a:r>
              <a:rPr lang="en-US" dirty="0" err="1" smtClean="0"/>
              <a:t>Brakefield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jim.brakefield@ieee.org</a:t>
            </a:r>
            <a:endParaRPr lang="en-US" dirty="0" smtClean="0"/>
          </a:p>
          <a:p>
            <a:r>
              <a:rPr lang="en-US" dirty="0" smtClean="0"/>
              <a:t>Full set of files at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github.com/jimbrake/20-dollar-FPGA-kit</a:t>
            </a:r>
            <a:endParaRPr lang="en-US" dirty="0" smtClean="0"/>
          </a:p>
          <a:p>
            <a:r>
              <a:rPr lang="en-US" dirty="0" smtClean="0"/>
              <a:t>Introduction to FPGA video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www.youtube.com/watch?v=EVy4KEj9kZg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9F7-7FFA-44F2-B2A9-51790E59FE49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“Digital” logic simulator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site: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://github.com/hneemann/Digital/</a:t>
            </a:r>
            <a:endParaRPr lang="en-US" sz="2800" dirty="0"/>
          </a:p>
          <a:p>
            <a:r>
              <a:rPr lang="en-US" sz="2800" dirty="0" smtClean="0"/>
              <a:t>Authored by: </a:t>
            </a:r>
            <a:r>
              <a:rPr lang="en-US" sz="2800" dirty="0" smtClean="0">
                <a:hlinkClick r:id="rId4"/>
              </a:rPr>
              <a:t>Helmut.Neemann@mosbach.dhbw.de</a:t>
            </a:r>
            <a:endParaRPr lang="en-US" sz="2800" dirty="0" smtClean="0"/>
          </a:p>
          <a:p>
            <a:r>
              <a:rPr lang="en-US" sz="2800" dirty="0" smtClean="0"/>
              <a:t>Open source, other simulators available</a:t>
            </a:r>
          </a:p>
          <a:p>
            <a:r>
              <a:rPr lang="en-US" sz="2800" dirty="0" smtClean="0"/>
              <a:t>Modified to support the Boolean </a:t>
            </a:r>
            <a:r>
              <a:rPr lang="en-US" sz="2800" dirty="0" smtClean="0"/>
              <a:t>board</a:t>
            </a:r>
          </a:p>
          <a:p>
            <a:r>
              <a:rPr lang="en-US" sz="2800" dirty="0" smtClean="0"/>
              <a:t>Here, the user can use Digital for simulation</a:t>
            </a:r>
          </a:p>
          <a:p>
            <a:pPr lvl="1"/>
            <a:r>
              <a:rPr lang="en-US" sz="2400" dirty="0" smtClean="0"/>
              <a:t>And examine the generated VHDL/Verilog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5211-2177-4700-B902-B5D620E17DC6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2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digital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Schematic editor and simulator</a:t>
            </a:r>
          </a:p>
          <a:p>
            <a:r>
              <a:rPr lang="en-US" dirty="0" smtClean="0"/>
              <a:t>Provides an intermediate step before </a:t>
            </a:r>
            <a:r>
              <a:rPr lang="en-US" i="1" dirty="0" smtClean="0"/>
              <a:t>RTL</a:t>
            </a:r>
            <a:r>
              <a:rPr lang="en-US" dirty="0" smtClean="0"/>
              <a:t> (</a:t>
            </a:r>
            <a:r>
              <a:rPr lang="en-US" dirty="0"/>
              <a:t>Register Transfer </a:t>
            </a:r>
            <a:r>
              <a:rPr lang="en-US" dirty="0" smtClean="0"/>
              <a:t>Logic) and full FPGA tools.</a:t>
            </a:r>
          </a:p>
          <a:p>
            <a:r>
              <a:rPr lang="en-US" dirty="0" smtClean="0"/>
              <a:t>Requires nothing beyond a PC.</a:t>
            </a:r>
          </a:p>
          <a:p>
            <a:r>
              <a:rPr lang="en-US" dirty="0" smtClean="0"/>
              <a:t>Requires Java</a:t>
            </a:r>
          </a:p>
          <a:p>
            <a:r>
              <a:rPr lang="en-US" dirty="0" smtClean="0"/>
              <a:t>Totally interactive</a:t>
            </a:r>
          </a:p>
          <a:p>
            <a:r>
              <a:rPr lang="en-US" dirty="0" smtClean="0"/>
              <a:t>Generates VHDL or Verilog RTL files</a:t>
            </a:r>
          </a:p>
          <a:p>
            <a:r>
              <a:rPr lang="en-US" dirty="0" smtClean="0"/>
              <a:t>Generates constraint file for </a:t>
            </a:r>
            <a:r>
              <a:rPr lang="en-US" i="1" dirty="0" err="1" smtClean="0"/>
              <a:t>vivado</a:t>
            </a:r>
            <a:r>
              <a:rPr lang="en-US" dirty="0" smtClean="0"/>
              <a:t> (</a:t>
            </a:r>
            <a:r>
              <a:rPr lang="en-US" dirty="0" err="1" smtClean="0"/>
              <a:t>xilinx</a:t>
            </a:r>
            <a:r>
              <a:rPr lang="en-US" dirty="0" smtClean="0"/>
              <a:t> FPGA tool)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0943C-E8B0-4353-836D-27868EF5DB1F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1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07CEB2-99BF-4F21-925B-A3F82BDB9F7A}" type="datetime1">
              <a:rPr lang="en-US" smtClean="0"/>
              <a:pPr/>
              <a:t>1/7/2023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571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FPGA board </a:t>
            </a:r>
            <a:r>
              <a:rPr lang="en-US" sz="3900" dirty="0" smtClean="0"/>
              <a:t>rankings</a:t>
            </a:r>
            <a:endParaRPr lang="en-US" sz="39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5987534"/>
            <a:ext cx="69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version sorted by LUT count, bottom version by block RAM bit count</a:t>
            </a:r>
          </a:p>
          <a:p>
            <a:r>
              <a:rPr lang="en-US" dirty="0" smtClean="0"/>
              <a:t>This listing is only a sample of the hundreds of boards available.</a:t>
            </a:r>
          </a:p>
        </p:txBody>
      </p:sp>
      <p:sp>
        <p:nvSpPr>
          <p:cNvPr id="11" name="Date Placeholder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2A8BE4-2DB6-4399-AFAB-17596595EDF2}" type="datetime1">
              <a:rPr lang="en-US" smtClean="0"/>
              <a:pPr/>
              <a:t>1/7/2023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915E3-0B55-498E-8533-E3BB9F55184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" y="825768"/>
            <a:ext cx="8363492" cy="51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 of wires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not cool any more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7348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9649" y="6019799"/>
            <a:ext cx="349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https</a:t>
            </a:r>
            <a:r>
              <a:rPr lang="en-US" sz="2400" dirty="0"/>
              <a:t>://life.ieee.org/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708" y="1447800"/>
            <a:ext cx="25069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today’s world</a:t>
            </a:r>
          </a:p>
          <a:p>
            <a:r>
              <a:rPr lang="en-US" sz="2800" dirty="0" smtClean="0"/>
              <a:t>most wires are </a:t>
            </a:r>
          </a:p>
          <a:p>
            <a:r>
              <a:rPr lang="en-US" sz="2800" dirty="0" smtClean="0"/>
              <a:t>in the PCB and </a:t>
            </a:r>
          </a:p>
          <a:p>
            <a:r>
              <a:rPr lang="en-US" sz="2800" dirty="0" smtClean="0"/>
              <a:t>In the FPGA !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69708" y="4038600"/>
            <a:ext cx="27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OK as long as you </a:t>
            </a:r>
          </a:p>
          <a:p>
            <a:r>
              <a:rPr lang="en-US" sz="2800" dirty="0" smtClean="0"/>
              <a:t>don’t need to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ove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4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RTL (Register Transfer Language)</a:t>
            </a:r>
            <a:br>
              <a:rPr lang="en-US" sz="4000" dirty="0" smtClean="0"/>
            </a:br>
            <a:r>
              <a:rPr lang="en-US" sz="2700" dirty="0"/>
              <a:t>VHDL and Verilog are “hardware description” </a:t>
            </a:r>
            <a:r>
              <a:rPr lang="en-US" sz="2700" dirty="0" smtClean="0"/>
              <a:t>languages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Separates design into combinatorial (logic) and sequential (registers).</a:t>
            </a:r>
          </a:p>
          <a:p>
            <a:r>
              <a:rPr lang="en-US" dirty="0" smtClean="0"/>
              <a:t>For simple designs use a single clock</a:t>
            </a:r>
          </a:p>
          <a:p>
            <a:pPr lvl="1"/>
            <a:r>
              <a:rPr lang="en-US" dirty="0" smtClean="0"/>
              <a:t>Boolean Board clock input is 100MHz</a:t>
            </a:r>
          </a:p>
          <a:p>
            <a:pPr lvl="1"/>
            <a:r>
              <a:rPr lang="en-US" dirty="0" smtClean="0"/>
              <a:t>Digital will generate slower clocks</a:t>
            </a:r>
          </a:p>
          <a:p>
            <a:pPr lvl="2"/>
            <a:r>
              <a:rPr lang="en-US" dirty="0" smtClean="0"/>
              <a:t>Right click on clock icon &amp; set frequency</a:t>
            </a:r>
          </a:p>
          <a:p>
            <a:r>
              <a:rPr lang="en-US" dirty="0" smtClean="0"/>
              <a:t>Registers update on rising edge clock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Side by side VHDL and Verilog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Digital generates both</a:t>
            </a:r>
          </a:p>
          <a:p>
            <a:r>
              <a:rPr lang="en-US" dirty="0" err="1" smtClean="0"/>
              <a:t>RealDigital’s</a:t>
            </a:r>
            <a:r>
              <a:rPr lang="en-US" dirty="0" smtClean="0"/>
              <a:t> treatment: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www.realdigital.org/downloads/e06bddc63669cbc91ae981df18bcf3c5.pdf</a:t>
            </a:r>
            <a:endParaRPr lang="en-US" sz="2000" dirty="0" smtClean="0"/>
          </a:p>
          <a:p>
            <a:r>
              <a:rPr lang="en-US" dirty="0" smtClean="0"/>
              <a:t>Side by side System-Verilog &amp; VHDL:</a:t>
            </a:r>
          </a:p>
          <a:p>
            <a:pPr lvl="1"/>
            <a:r>
              <a:rPr lang="en-US" dirty="0" smtClean="0"/>
              <a:t>Digital Design and Computer Architecture, Harris &amp; Harris, 2</a:t>
            </a:r>
            <a:r>
              <a:rPr lang="en-US" baseline="30000" dirty="0" smtClean="0"/>
              <a:t>nd</a:t>
            </a:r>
            <a:r>
              <a:rPr lang="en-US" dirty="0" smtClean="0"/>
              <a:t> ed.  Also ARM and RISC-V editions</a:t>
            </a:r>
          </a:p>
          <a:p>
            <a:pPr lvl="1"/>
            <a:r>
              <a:rPr lang="en-US" dirty="0" smtClean="0"/>
              <a:t>Highly recommended, goes from transistors to PCs</a:t>
            </a:r>
          </a:p>
          <a:p>
            <a:r>
              <a:rPr lang="en-US" dirty="0" smtClean="0"/>
              <a:t>Side by side Verilog &amp; VHDL:</a:t>
            </a:r>
          </a:p>
          <a:p>
            <a:pPr lvl="1"/>
            <a:r>
              <a:rPr lang="en-US" dirty="0"/>
              <a:t>HDL Programming Fundamentals: VHDL and </a:t>
            </a:r>
            <a:r>
              <a:rPr lang="en-US" dirty="0" smtClean="0"/>
              <a:t>Verilog,</a:t>
            </a:r>
            <a:r>
              <a:rPr lang="en-US" dirty="0"/>
              <a:t> </a:t>
            </a:r>
            <a:r>
              <a:rPr lang="en-US" dirty="0" err="1" smtClean="0"/>
              <a:t>Nazeih</a:t>
            </a:r>
            <a:r>
              <a:rPr lang="en-US" dirty="0" smtClean="0"/>
              <a:t> </a:t>
            </a:r>
            <a:r>
              <a:rPr lang="en-US" dirty="0" err="1" smtClean="0"/>
              <a:t>Botros</a:t>
            </a:r>
            <a:r>
              <a:rPr lang="en-US" dirty="0" smtClean="0"/>
              <a:t> 2006</a:t>
            </a:r>
          </a:p>
          <a:p>
            <a:r>
              <a:rPr lang="en-US" dirty="0" smtClean="0"/>
              <a:t>Also: </a:t>
            </a:r>
            <a:r>
              <a:rPr lang="en-US" sz="2600" dirty="0">
                <a:hlinkClick r:id="rId4"/>
              </a:rPr>
              <a:t>https://</a:t>
            </a:r>
            <a:r>
              <a:rPr lang="en-US" sz="2600" dirty="0" smtClean="0">
                <a:hlinkClick r:id="rId4"/>
              </a:rPr>
              <a:t>www.fpga4student.com/2017/08/verilog-vs-vhdl-explain-by-example.html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FPGA tools do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Much goes on behind the scenes</a:t>
            </a:r>
          </a:p>
          <a:p>
            <a:r>
              <a:rPr lang="en-US" dirty="0" smtClean="0"/>
              <a:t>Circuit is optimized (logic simplification)</a:t>
            </a:r>
          </a:p>
          <a:p>
            <a:pPr lvl="1"/>
            <a:r>
              <a:rPr lang="en-US" dirty="0" smtClean="0"/>
              <a:t>unused stuff is pruned, if no outputs then all pruned</a:t>
            </a:r>
          </a:p>
          <a:p>
            <a:r>
              <a:rPr lang="en-US" dirty="0" smtClean="0"/>
              <a:t>Circuit is mapped into FPGA primitives</a:t>
            </a:r>
          </a:p>
          <a:p>
            <a:r>
              <a:rPr lang="en-US" dirty="0" smtClean="0"/>
              <a:t>Circuit wired up with FPGA routing resources</a:t>
            </a:r>
          </a:p>
          <a:p>
            <a:r>
              <a:rPr lang="en-US" dirty="0" smtClean="0"/>
              <a:t>Bit file generated that configures the chip</a:t>
            </a:r>
          </a:p>
          <a:p>
            <a:r>
              <a:rPr lang="en-US" dirty="0" smtClean="0"/>
              <a:t>Error checking especially missing semicolons</a:t>
            </a:r>
          </a:p>
          <a:p>
            <a:r>
              <a:rPr lang="en-US" dirty="0" smtClean="0"/>
              <a:t>Reports on timing, resources used, error messages</a:t>
            </a:r>
          </a:p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chematic viewer will show chip details</a:t>
            </a:r>
          </a:p>
          <a:p>
            <a:r>
              <a:rPr lang="en-US" dirty="0" smtClean="0"/>
              <a:t>Elaborated Design show’s </a:t>
            </a:r>
            <a:r>
              <a:rPr lang="en-US" dirty="0" err="1" smtClean="0"/>
              <a:t>vivado’s</a:t>
            </a:r>
            <a:r>
              <a:rPr lang="en-US" dirty="0" smtClean="0"/>
              <a:t> version of schematic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966E-6209-4B07-83FD-C6613B9DA62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4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18571"/>
            <a:ext cx="8229600" cy="648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My view of binary</a:t>
            </a: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143000"/>
            <a:ext cx="8229600" cy="4885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 smtClean="0"/>
              <a:t>Zero and ones: One names a single such signal or a group of such signals (subscripted by bit number)</a:t>
            </a:r>
          </a:p>
          <a:p>
            <a:r>
              <a:rPr lang="en-US" sz="4300" dirty="0" smtClean="0"/>
              <a:t>A binary number is a polynomial: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A[n-1]x</a:t>
            </a:r>
            <a:r>
              <a:rPr lang="en-US" sz="3800" baseline="30000" dirty="0" smtClean="0"/>
              <a:t>n-1 </a:t>
            </a:r>
            <a:r>
              <a:rPr lang="en-US" sz="3800" dirty="0" smtClean="0"/>
              <a:t>+ A[n-2]x</a:t>
            </a:r>
            <a:r>
              <a:rPr lang="en-US" sz="3800" baseline="30000" dirty="0" smtClean="0"/>
              <a:t>n-2 </a:t>
            </a:r>
            <a:r>
              <a:rPr lang="en-US" sz="3800" dirty="0" smtClean="0"/>
              <a:t>+ … A[1]x</a:t>
            </a:r>
            <a:r>
              <a:rPr lang="en-US" sz="3800" baseline="30000" dirty="0" smtClean="0"/>
              <a:t>1</a:t>
            </a:r>
            <a:r>
              <a:rPr lang="en-US" sz="3800" dirty="0" smtClean="0"/>
              <a:t> + A[0]x</a:t>
            </a:r>
            <a:r>
              <a:rPr lang="en-US" sz="3800" baseline="30000" dirty="0" smtClean="0"/>
              <a:t>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Where X = 2, and A[n] are 0 or 1 bits from the number.  If A[n-1] is 0/-1 then it is 2’s complement and negative if A[n-1] is -1.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It is typical for the bit numbers to run from N-1 to 0 where N is the number of bits.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800" dirty="0" smtClean="0"/>
              <a:t>Adding or subtracting 2’s complement wraps around in a circle where the most positive and most negative numbers are adjacent (any carry or borrow beyond x</a:t>
            </a:r>
            <a:r>
              <a:rPr lang="en-US" sz="3800" baseline="30000" dirty="0" smtClean="0"/>
              <a:t>n-1</a:t>
            </a:r>
            <a:r>
              <a:rPr lang="en-US" sz="3800" dirty="0" smtClean="0"/>
              <a:t> is discarded).</a:t>
            </a:r>
          </a:p>
          <a:p>
            <a:r>
              <a:rPr lang="en-US" sz="3800" dirty="0"/>
              <a:t>Windows calculator </a:t>
            </a:r>
            <a:r>
              <a:rPr lang="en-US" sz="3800" dirty="0" smtClean="0"/>
              <a:t>has binary </a:t>
            </a:r>
            <a:r>
              <a:rPr lang="en-US" sz="3800" dirty="0"/>
              <a:t>features: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www.youtube.com/watch?v=PK5WQqN3_44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To make the FPGA experience available to all</a:t>
            </a:r>
          </a:p>
          <a:p>
            <a:r>
              <a:rPr lang="en-US" dirty="0" smtClean="0"/>
              <a:t>Very few FPGA boards for under $20</a:t>
            </a:r>
          </a:p>
          <a:p>
            <a:r>
              <a:rPr lang="en-US" dirty="0" smtClean="0"/>
              <a:t>The Tang 9K Nano board has:</a:t>
            </a:r>
          </a:p>
          <a:p>
            <a:pPr lvl="1"/>
            <a:r>
              <a:rPr lang="en-US" dirty="0" smtClean="0"/>
              <a:t>8,640 LUTs</a:t>
            </a:r>
          </a:p>
          <a:p>
            <a:pPr lvl="1"/>
            <a:r>
              <a:rPr lang="en-US" dirty="0" smtClean="0"/>
              <a:t>HDMI connector</a:t>
            </a:r>
          </a:p>
          <a:p>
            <a:pPr lvl="1"/>
            <a:r>
              <a:rPr lang="en-US" dirty="0" smtClean="0"/>
              <a:t>SD card slot</a:t>
            </a:r>
          </a:p>
          <a:p>
            <a:pPr lvl="1"/>
            <a:r>
              <a:rPr lang="en-US" dirty="0" smtClean="0"/>
              <a:t>8MB DRAM</a:t>
            </a:r>
          </a:p>
          <a:p>
            <a:pPr lvl="1"/>
            <a:r>
              <a:rPr lang="en-US" dirty="0" smtClean="0"/>
              <a:t>$15 price tag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2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Tang 9K FPGA board does not have:</a:t>
            </a:r>
          </a:p>
          <a:p>
            <a:pPr lvl="1"/>
            <a:r>
              <a:rPr lang="en-US" dirty="0" smtClean="0"/>
              <a:t>7-segment digits</a:t>
            </a:r>
          </a:p>
          <a:p>
            <a:pPr lvl="1"/>
            <a:r>
              <a:rPr lang="en-US" dirty="0" smtClean="0"/>
              <a:t>Only two push buttons</a:t>
            </a:r>
          </a:p>
          <a:p>
            <a:pPr lvl="1"/>
            <a:r>
              <a:rPr lang="en-US" dirty="0" smtClean="0"/>
              <a:t>No slide switches</a:t>
            </a:r>
          </a:p>
          <a:p>
            <a:r>
              <a:rPr lang="en-US" dirty="0" smtClean="0"/>
              <a:t>Use add-on components:</a:t>
            </a:r>
          </a:p>
          <a:p>
            <a:pPr lvl="1"/>
            <a:r>
              <a:rPr lang="en-US" dirty="0" smtClean="0"/>
              <a:t>Display </a:t>
            </a:r>
            <a:r>
              <a:rPr lang="en-US" dirty="0" smtClean="0"/>
              <a:t>board</a:t>
            </a:r>
            <a:r>
              <a:rPr lang="en-US" dirty="0" smtClean="0"/>
              <a:t>			$2.90</a:t>
            </a:r>
          </a:p>
          <a:p>
            <a:pPr lvl="1"/>
            <a:r>
              <a:rPr lang="en-US" dirty="0" smtClean="0"/>
              <a:t>DIP switch			</a:t>
            </a:r>
            <a:r>
              <a:rPr lang="en-US" dirty="0" smtClean="0"/>
              <a:t>$</a:t>
            </a:r>
            <a:r>
              <a:rPr lang="en-US" dirty="0" smtClean="0"/>
              <a:t>0.88</a:t>
            </a:r>
          </a:p>
          <a:p>
            <a:pPr lvl="1"/>
            <a:r>
              <a:rPr lang="en-US" dirty="0" smtClean="0"/>
              <a:t>Solderless breadboard	</a:t>
            </a:r>
            <a:r>
              <a:rPr lang="en-US" dirty="0" smtClean="0"/>
              <a:t>$</a:t>
            </a:r>
            <a:r>
              <a:rPr lang="en-US" dirty="0" smtClean="0"/>
              <a:t>6.69 for </a:t>
            </a:r>
            <a:r>
              <a:rPr lang="en-US" dirty="0"/>
              <a:t>4</a:t>
            </a:r>
            <a:endParaRPr lang="en-US" dirty="0" smtClean="0"/>
          </a:p>
          <a:p>
            <a:pPr lvl="1"/>
            <a:r>
              <a:rPr lang="en-US" dirty="0" smtClean="0"/>
              <a:t>Male-female jumper wires	</a:t>
            </a:r>
            <a:r>
              <a:rPr lang="en-US" dirty="0" smtClean="0"/>
              <a:t>$</a:t>
            </a:r>
            <a:r>
              <a:rPr lang="en-US" dirty="0" smtClean="0"/>
              <a:t>1.95 for </a:t>
            </a:r>
            <a:r>
              <a:rPr lang="en-US" dirty="0" smtClean="0"/>
              <a:t>40</a:t>
            </a:r>
          </a:p>
          <a:p>
            <a:r>
              <a:rPr lang="en-US" dirty="0" smtClean="0"/>
              <a:t>See the *.</a:t>
            </a:r>
            <a:r>
              <a:rPr lang="en-US" dirty="0" err="1" smtClean="0"/>
              <a:t>xlsx</a:t>
            </a:r>
            <a:r>
              <a:rPr lang="en-US" dirty="0" smtClean="0"/>
              <a:t> spreadsheet for part vendors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$20 FPGA Kit </a:t>
            </a:r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Supplement the Tang 9K Nano FPGA board:</a:t>
            </a:r>
          </a:p>
          <a:p>
            <a:pPr lvl="1"/>
            <a:r>
              <a:rPr lang="en-US" dirty="0" smtClean="0"/>
              <a:t>Display board:			$2.90</a:t>
            </a:r>
          </a:p>
          <a:p>
            <a:pPr lvl="1"/>
            <a:r>
              <a:rPr lang="en-US" dirty="0" smtClean="0"/>
              <a:t>12 position DIP switch	$0.88</a:t>
            </a:r>
          </a:p>
          <a:p>
            <a:pPr lvl="1"/>
            <a:r>
              <a:rPr lang="en-US" dirty="0" smtClean="0"/>
              <a:t>Solderless bread board	$6.69 for four</a:t>
            </a:r>
          </a:p>
          <a:p>
            <a:r>
              <a:rPr lang="en-US" dirty="0" smtClean="0"/>
              <a:t>Will require some user wiring</a:t>
            </a:r>
          </a:p>
          <a:p>
            <a:pPr lvl="1"/>
            <a:r>
              <a:rPr lang="en-US" dirty="0" smtClean="0"/>
              <a:t>Single insulated 22 gauge jumper wire</a:t>
            </a:r>
          </a:p>
          <a:p>
            <a:pPr lvl="1"/>
            <a:r>
              <a:rPr lang="en-US" dirty="0" smtClean="0"/>
              <a:t>Five or more male-female jumper wires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or replacing display board pins with jumper wires</a:t>
            </a:r>
          </a:p>
          <a:p>
            <a:pPr lvl="1"/>
            <a:r>
              <a:rPr lang="en-US" dirty="0" smtClean="0"/>
              <a:t>Pins on Tang FPGA board will require soldering</a:t>
            </a:r>
          </a:p>
          <a:p>
            <a:r>
              <a:rPr lang="en-US" dirty="0" smtClean="0"/>
              <a:t>And learning the Nano board software tools</a:t>
            </a:r>
          </a:p>
          <a:p>
            <a:pPr lvl="1"/>
            <a:r>
              <a:rPr lang="en-US" dirty="0" smtClean="0"/>
              <a:t>VHDL, Verilog and constraint files supported.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9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14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Display board</a:t>
            </a:r>
            <a:br>
              <a:rPr lang="en-US" sz="4000" dirty="0"/>
            </a:br>
            <a:r>
              <a:rPr lang="en-US" sz="3100" dirty="0" smtClean="0"/>
              <a:t>tm1638-7-segment-display-keypad-led-module</a:t>
            </a:r>
            <a:endParaRPr lang="en-US" sz="3100" dirty="0"/>
          </a:p>
        </p:txBody>
      </p:sp>
      <p:pic>
        <p:nvPicPr>
          <p:cNvPr id="6" name="Content Placeholder 5" descr="TM1638 7-Segment Display &amp; Keypad+LED Module – HandsOn Tech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00"/>
            <a:ext cx="5174070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1" y="2667000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Provides:</a:t>
            </a:r>
          </a:p>
          <a:p>
            <a:r>
              <a:rPr lang="en-US" sz="2400" dirty="0" smtClean="0"/>
              <a:t>8 7-seg digits</a:t>
            </a:r>
          </a:p>
          <a:p>
            <a:r>
              <a:rPr lang="en-US" sz="2400" dirty="0" smtClean="0"/>
              <a:t>8 discrete LEDs</a:t>
            </a:r>
          </a:p>
          <a:p>
            <a:r>
              <a:rPr lang="en-US" sz="2400" dirty="0" smtClean="0"/>
              <a:t>8 push buttons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for $2.90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0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DIP switch example</a:t>
            </a:r>
            <a:endParaRPr lang="en-US" sz="4000" dirty="0"/>
          </a:p>
        </p:txBody>
      </p:sp>
      <p:pic>
        <p:nvPicPr>
          <p:cNvPr id="7" name="Content Placeholder 6" descr="DS01C-254-L-09BE CUI Devices | Mouser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72032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8032" y="5796850"/>
            <a:ext cx="7414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Twelve position DIP switch gives best cost/benefit ratio.</a:t>
            </a:r>
          </a:p>
          <a:p>
            <a:pPr algn="ctr"/>
            <a:r>
              <a:rPr lang="en-US" sz="2400" dirty="0" smtClean="0"/>
              <a:t>For use on breadboard will need to fold out every 6</a:t>
            </a:r>
            <a:r>
              <a:rPr lang="en-US" sz="2000" dirty="0" smtClean="0"/>
              <a:t>th</a:t>
            </a:r>
            <a:r>
              <a:rPr lang="en-US" sz="2400" dirty="0" smtClean="0"/>
              <a:t> pin.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544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Solderless Breadboard</a:t>
            </a:r>
            <a:endParaRPr lang="en-US" sz="4000" dirty="0"/>
          </a:p>
        </p:txBody>
      </p:sp>
      <p:pic>
        <p:nvPicPr>
          <p:cNvPr id="6" name="Content Placeholder 5" descr="3PCS Breadboard 400 Point Solderless Protoboard BreadBoard Kit: Amazon.com: Industrial &amp; Scientific - Google Chrom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66800"/>
            <a:ext cx="4924239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9A91-D727-4CED-A180-175D6B002F1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915E3-0B55-498E-8533-E3BB9F551847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4572" y="1219200"/>
            <a:ext cx="198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Best deal in quantity three 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r sixteen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88731" y="2590800"/>
            <a:ext cx="230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DIP switch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straddle </a:t>
            </a:r>
          </a:p>
          <a:p>
            <a:r>
              <a:rPr lang="en-US" sz="2400" dirty="0" smtClean="0"/>
              <a:t>ground column</a:t>
            </a:r>
          </a:p>
          <a:p>
            <a:r>
              <a:rPr lang="en-US" sz="2400" dirty="0" smtClean="0"/>
              <a:t>and signal rows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2398" y="4360157"/>
            <a:ext cx="207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Sufficient size to hold Tang Nano and DIP switch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870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10448</TotalTime>
  <Words>2148</Words>
  <Application>Microsoft Office PowerPoint</Application>
  <PresentationFormat>On-screen Show (4:3)</PresentationFormat>
  <Paragraphs>327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$20 FPGA kit Boot Camp for Digital Systems Education</vt:lpstr>
      <vt:lpstr>Preliminaries</vt:lpstr>
      <vt:lpstr>PowerPoint Presentation</vt:lpstr>
      <vt:lpstr>The $20 FPGA Kit agenda</vt:lpstr>
      <vt:lpstr>The $20 FPGA Kit agenda</vt:lpstr>
      <vt:lpstr>The $20 FPGA Kit agenda</vt:lpstr>
      <vt:lpstr>Display board tm1638-7-segment-display-keypad-led-module</vt:lpstr>
      <vt:lpstr>DIP switch example</vt:lpstr>
      <vt:lpstr>Solderless Breadboard</vt:lpstr>
      <vt:lpstr>PowerPoint Presentation</vt:lpstr>
      <vt:lpstr>Breadboard example</vt:lpstr>
      <vt:lpstr>Kit Pricing</vt:lpstr>
      <vt:lpstr>RTL for driving display</vt:lpstr>
      <vt:lpstr>What is missing</vt:lpstr>
      <vt:lpstr>LUTs</vt:lpstr>
      <vt:lpstr>Block RAM tutorial</vt:lpstr>
      <vt:lpstr>Educational programs</vt:lpstr>
      <vt:lpstr>FPGA References</vt:lpstr>
      <vt:lpstr>In conclusion</vt:lpstr>
      <vt:lpstr>“Digital” logic simulator</vt:lpstr>
      <vt:lpstr>Interactive digital simulation</vt:lpstr>
      <vt:lpstr> </vt:lpstr>
      <vt:lpstr>mess of wires not cool any more</vt:lpstr>
      <vt:lpstr>RTL (Register Transfer Language) VHDL and Verilog are “hardware description” languages</vt:lpstr>
      <vt:lpstr>Side by side VHDL and Verilog</vt:lpstr>
      <vt:lpstr>What FPGA tools do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Grande Tour of FPGA Land</dc:title>
  <dc:creator>jimbrake</dc:creator>
  <cp:lastModifiedBy>James Brakefield</cp:lastModifiedBy>
  <cp:revision>819</cp:revision>
  <cp:lastPrinted>2022-06-11T03:12:14Z</cp:lastPrinted>
  <dcterms:created xsi:type="dcterms:W3CDTF">2015-03-15T00:52:45Z</dcterms:created>
  <dcterms:modified xsi:type="dcterms:W3CDTF">2023-01-08T05:21:39Z</dcterms:modified>
</cp:coreProperties>
</file>